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</p:sldMasterIdLst>
  <p:notesMasterIdLst>
    <p:notesMasterId r:id="rId40"/>
  </p:notesMasterIdLst>
  <p:handoutMasterIdLst>
    <p:handoutMasterId r:id="rId41"/>
  </p:handoutMasterIdLst>
  <p:sldIdLst>
    <p:sldId id="550" r:id="rId3"/>
    <p:sldId id="520" r:id="rId4"/>
    <p:sldId id="487" r:id="rId5"/>
    <p:sldId id="488" r:id="rId6"/>
    <p:sldId id="552" r:id="rId7"/>
    <p:sldId id="551" r:id="rId8"/>
    <p:sldId id="489" r:id="rId9"/>
    <p:sldId id="490" r:id="rId10"/>
    <p:sldId id="496" r:id="rId11"/>
    <p:sldId id="497" r:id="rId12"/>
    <p:sldId id="553" r:id="rId13"/>
    <p:sldId id="541" r:id="rId14"/>
    <p:sldId id="554" r:id="rId15"/>
    <p:sldId id="563" r:id="rId16"/>
    <p:sldId id="601" r:id="rId17"/>
    <p:sldId id="602" r:id="rId18"/>
    <p:sldId id="581" r:id="rId19"/>
    <p:sldId id="555" r:id="rId20"/>
    <p:sldId id="587" r:id="rId21"/>
    <p:sldId id="589" r:id="rId22"/>
    <p:sldId id="590" r:id="rId23"/>
    <p:sldId id="591" r:id="rId24"/>
    <p:sldId id="592" r:id="rId25"/>
    <p:sldId id="594" r:id="rId26"/>
    <p:sldId id="593" r:id="rId27"/>
    <p:sldId id="595" r:id="rId28"/>
    <p:sldId id="513" r:id="rId29"/>
    <p:sldId id="582" r:id="rId30"/>
    <p:sldId id="603" r:id="rId31"/>
    <p:sldId id="604" r:id="rId32"/>
    <p:sldId id="605" r:id="rId33"/>
    <p:sldId id="606" r:id="rId34"/>
    <p:sldId id="542" r:id="rId35"/>
    <p:sldId id="523" r:id="rId36"/>
    <p:sldId id="596" r:id="rId37"/>
    <p:sldId id="597" r:id="rId38"/>
    <p:sldId id="599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316" autoAdjust="0"/>
  </p:normalViewPr>
  <p:slideViewPr>
    <p:cSldViewPr>
      <p:cViewPr>
        <p:scale>
          <a:sx n="104" d="100"/>
          <a:sy n="104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436"/>
    </p:cViewPr>
  </p:sorterViewPr>
  <p:notesViewPr>
    <p:cSldViewPr>
      <p:cViewPr varScale="1">
        <p:scale>
          <a:sx n="79" d="100"/>
          <a:sy n="79" d="100"/>
        </p:scale>
        <p:origin x="-201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4050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Arial" charset="0"/>
              </a:defRPr>
            </a:lvl1pPr>
          </a:lstStyle>
          <a:p>
            <a:pPr>
              <a:defRPr/>
            </a:pPr>
            <a:fld id="{CF49DB50-0AEF-4DA5-968C-D0224D1D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84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4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6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4" rIns="91407" bIns="457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32323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162660" y="6448879"/>
            <a:ext cx="686661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4" rIns="91407" bIns="457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32323"/>
              </a:solidFill>
              <a:latin typeface="Tahoma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52400" y="3827463"/>
            <a:ext cx="6338888" cy="1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7" tIns="45704" rIns="91407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232323"/>
                </a:solidFill>
                <a:latin typeface="Calibri" panose="020F0502020204030204" pitchFamily="34" charset="0"/>
              </a:rPr>
              <a:t>Steve R. Meyer, Ph.D.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232323"/>
                </a:solidFill>
                <a:latin typeface="Calibri" panose="020F0502020204030204" pitchFamily="34" charset="0"/>
              </a:rPr>
              <a:t>Vice-President, Pork Analysis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232323"/>
                </a:solidFill>
                <a:latin typeface="Calibri" panose="020F0502020204030204" pitchFamily="34" charset="0"/>
              </a:rPr>
              <a:t>EMI Analytics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6850" y="27700"/>
            <a:ext cx="7772400" cy="635387"/>
          </a:xfrm>
          <a:ln>
            <a:noFill/>
          </a:ln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29705"/>
            <a:ext cx="8247062" cy="1136651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4000" baseline="0">
                <a:solidFill>
                  <a:srgbClr val="0000FF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2789692" y="6497637"/>
            <a:ext cx="1898422" cy="360363"/>
          </a:xfrm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6101672" y="6491288"/>
            <a:ext cx="2897188" cy="366712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2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38918" y="6492876"/>
            <a:ext cx="1282700" cy="365125"/>
          </a:xfrm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  <p:pic>
        <p:nvPicPr>
          <p:cNvPr id="25" name="Picture 2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8" y="6125029"/>
            <a:ext cx="2024742" cy="67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80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22126" indent="-422126">
              <a:buSzPct val="125000"/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7277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762008"/>
            <a:ext cx="4305300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762008"/>
            <a:ext cx="4305300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4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559"/>
            <a:ext cx="8229600" cy="6353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6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8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99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707380"/>
            <a:ext cx="3008313" cy="7277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5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47396"/>
            <a:ext cx="5486400" cy="419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61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5138" y="20715"/>
            <a:ext cx="750761" cy="6135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5" y="20715"/>
            <a:ext cx="6454775" cy="6135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41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338"/>
            <a:ext cx="8809038" cy="635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563" y="762008"/>
            <a:ext cx="8763000" cy="53943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69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48338"/>
            <a:ext cx="8809038" cy="635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3" y="762001"/>
            <a:ext cx="4305300" cy="2620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263" y="762001"/>
            <a:ext cx="4305300" cy="2620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563" y="3535365"/>
            <a:ext cx="4305300" cy="2620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263" y="3535365"/>
            <a:ext cx="4305300" cy="2620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/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32323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54C55-562D-43D9-AF2B-9CBCCDB36CAF}" type="slidenum">
              <a:rPr lang="en-US" smtClean="0">
                <a:solidFill>
                  <a:srgbClr val="232323"/>
                </a:solidFill>
              </a:rPr>
              <a:pPr/>
              <a:t>‹#›</a:t>
            </a:fld>
            <a:endParaRPr lang="en-US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78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232323"/>
                </a:solidFill>
              </a:rPr>
              <a:t>EMI Poultry Outlook Conference, September 24, 2014</a:t>
            </a:r>
          </a:p>
          <a:p>
            <a:pPr>
              <a:defRPr/>
            </a:pPr>
            <a:r>
              <a:rPr lang="en-US" altLang="en-US">
                <a:solidFill>
                  <a:srgbClr val="232323"/>
                </a:solidFill>
              </a:rPr>
              <a:t>Copyright © EMI,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6417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76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7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1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62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43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0" y="655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41" tIns="46021" rIns="92041" bIns="46021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D0D366-CCAA-4EC1-BB6A-FD2F048242F6}" type="datetimeFigureOut">
              <a:rPr lang="en-US" smtClean="0">
                <a:solidFill>
                  <a:srgbClr val="2323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10/31/2016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0334" y="6553200"/>
            <a:ext cx="3932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41" tIns="46021" rIns="92041" bIns="46021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32323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5840" y="655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41" tIns="46021" rIns="92041" bIns="4602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654C55-562D-43D9-AF2B-9CBCCDB36CAF}" type="slidenum">
              <a:rPr lang="en-US" smtClean="0">
                <a:solidFill>
                  <a:srgbClr val="2323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23232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8336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762000"/>
            <a:ext cx="87630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4" rIns="91407" bIns="457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32323"/>
              </a:solidFill>
              <a:latin typeface="Tahoma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2249723" y="6461125"/>
            <a:ext cx="674188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7" tIns="45704" rIns="91407" bIns="457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232323"/>
              </a:solidFill>
              <a:latin typeface="Tahoma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9" y="6125029"/>
            <a:ext cx="2039255" cy="67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73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1122363" rtl="0" eaLnBrk="1" fontAlgn="base" hangingPunct="1">
        <a:spcBef>
          <a:spcPct val="0"/>
        </a:spcBef>
        <a:spcAft>
          <a:spcPct val="0"/>
        </a:spcAft>
        <a:defRPr sz="3400" baseline="0">
          <a:solidFill>
            <a:srgbClr val="0000FF"/>
          </a:solidFill>
          <a:latin typeface="+mj-lt"/>
          <a:ea typeface="+mj-ea"/>
          <a:cs typeface="+mj-cs"/>
        </a:defRPr>
      </a:lvl1pPr>
      <a:lvl2pPr algn="l" defTabSz="1122363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2pPr>
      <a:lvl3pPr algn="l" defTabSz="1122363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3pPr>
      <a:lvl4pPr algn="l" defTabSz="1122363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4pPr>
      <a:lvl5pPr algn="l" defTabSz="1122363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5pPr>
      <a:lvl6pPr marL="457035" algn="l" defTabSz="1123548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6pPr>
      <a:lvl7pPr marL="914071" algn="l" defTabSz="1123548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7pPr>
      <a:lvl8pPr marL="1371110" algn="l" defTabSz="1123548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8pPr>
      <a:lvl9pPr marL="1828146" algn="l" defTabSz="1123548" rtl="0" eaLnBrk="1" fontAlgn="base" hangingPunct="1">
        <a:spcBef>
          <a:spcPct val="0"/>
        </a:spcBef>
        <a:spcAft>
          <a:spcPct val="0"/>
        </a:spcAft>
        <a:defRPr sz="3800">
          <a:solidFill>
            <a:srgbClr val="996633"/>
          </a:solidFill>
          <a:latin typeface="Impact" pitchFamily="34" charset="0"/>
        </a:defRPr>
      </a:lvl9pPr>
    </p:titleStyle>
    <p:bodyStyle>
      <a:lvl1pPr marL="420688" indent="-420688" algn="l" defTabSz="11223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/>
        <a:buChar char="n"/>
        <a:defRPr sz="3400">
          <a:solidFill>
            <a:schemeClr val="bg2"/>
          </a:solidFill>
          <a:latin typeface="+mn-lt"/>
          <a:ea typeface="+mn-ea"/>
          <a:cs typeface="+mn-cs"/>
        </a:defRPr>
      </a:lvl1pPr>
      <a:lvl2pPr marL="909638" indent="-349250" algn="l" defTabSz="11223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3000">
          <a:solidFill>
            <a:schemeClr val="bg2"/>
          </a:solidFill>
          <a:latin typeface="+mn-lt"/>
        </a:defRPr>
      </a:lvl2pPr>
      <a:lvl3pPr marL="1403350" indent="-279400" algn="l" defTabSz="11223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800">
          <a:solidFill>
            <a:schemeClr val="bg2"/>
          </a:solidFill>
          <a:latin typeface="+mn-lt"/>
        </a:defRPr>
      </a:lvl3pPr>
      <a:lvl4pPr marL="1963738" indent="-279400" algn="l" defTabSz="11223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/>
        <a:buChar char="n"/>
        <a:defRPr sz="2400">
          <a:solidFill>
            <a:schemeClr val="bg2"/>
          </a:solidFill>
          <a:latin typeface="+mn-lt"/>
        </a:defRPr>
      </a:lvl4pPr>
      <a:lvl5pPr marL="2525713" indent="-277813" algn="l" defTabSz="11223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bg2"/>
          </a:solidFill>
          <a:latin typeface="+mn-lt"/>
        </a:defRPr>
      </a:lvl5pPr>
      <a:lvl6pPr marL="2983430" indent="-279302" algn="l" defTabSz="112354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bg2"/>
          </a:solidFill>
          <a:latin typeface="+mn-lt"/>
        </a:defRPr>
      </a:lvl6pPr>
      <a:lvl7pPr marL="3440468" indent="-279302" algn="l" defTabSz="112354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bg2"/>
          </a:solidFill>
          <a:latin typeface="+mn-lt"/>
        </a:defRPr>
      </a:lvl7pPr>
      <a:lvl8pPr marL="3897505" indent="-279302" algn="l" defTabSz="112354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bg2"/>
          </a:solidFill>
          <a:latin typeface="+mn-lt"/>
        </a:defRPr>
      </a:lvl8pPr>
      <a:lvl9pPr marL="4354539" indent="-279302" algn="l" defTabSz="112354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Chicken Council – October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247062" cy="708956"/>
          </a:xfrm>
        </p:spPr>
        <p:txBody>
          <a:bodyPr/>
          <a:lstStyle/>
          <a:p>
            <a:r>
              <a:rPr lang="en-US" dirty="0" smtClean="0"/>
              <a:t>Pork Industry Situation &amp;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8336"/>
            <a:ext cx="8809038" cy="635387"/>
          </a:xfrm>
        </p:spPr>
        <p:txBody>
          <a:bodyPr/>
          <a:lstStyle/>
          <a:p>
            <a:r>
              <a:rPr lang="en-US" dirty="0" smtClean="0"/>
              <a:t>China/HK was still +31% but back to earth . . . 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685800"/>
            <a:ext cx="91138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Japan was +23%, Mexico +5%, S. Korea +37%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648141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Mex</a:t>
            </a:r>
            <a:r>
              <a:rPr lang="en-US" dirty="0" smtClean="0"/>
              <a:t> -6%, Jap -4%, chk+135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19" y="1321187"/>
            <a:ext cx="6654800" cy="4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6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dollar remains strong . . .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3274"/>
            <a:ext cx="8382000" cy="42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77318" y="704541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And there is nothing apparent to change it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217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" y="0"/>
            <a:ext cx="8809038" cy="635387"/>
          </a:xfrm>
        </p:spPr>
        <p:txBody>
          <a:bodyPr/>
          <a:lstStyle/>
          <a:p>
            <a:r>
              <a:rPr lang="en-US" dirty="0" smtClean="0"/>
              <a:t>2017 costs near $64 – lowest since 2010 . . 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2" y="660013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And we think mid-$60s will be the new norm </a:t>
            </a:r>
            <a:endParaRPr lang="en-US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346200"/>
            <a:ext cx="7767637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profit outlooks have turned abysmal . . .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52525"/>
            <a:ext cx="7797800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6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336"/>
            <a:ext cx="8809038" cy="635387"/>
          </a:xfrm>
        </p:spPr>
        <p:txBody>
          <a:bodyPr/>
          <a:lstStyle/>
          <a:p>
            <a:r>
              <a:rPr lang="en-US" dirty="0" smtClean="0"/>
              <a:t>At WPX 2016 futures-based profit was $8.58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5576"/>
            <a:ext cx="7391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336"/>
            <a:ext cx="9144000" cy="635387"/>
          </a:xfrm>
        </p:spPr>
        <p:txBody>
          <a:bodyPr/>
          <a:lstStyle/>
          <a:p>
            <a:r>
              <a:rPr lang="en-US" dirty="0" smtClean="0"/>
              <a:t>Underlying our pork outlook --  thoughts on beef . . 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growth in beef output -- +4 to +5% in both ’16 and ‘17</a:t>
            </a:r>
          </a:p>
          <a:p>
            <a:r>
              <a:rPr lang="en-US" dirty="0" smtClean="0"/>
              <a:t>Cow herd growth is slowing and will stop in early ’17 as calf prices decline</a:t>
            </a:r>
          </a:p>
          <a:p>
            <a:r>
              <a:rPr lang="en-US" dirty="0" smtClean="0"/>
              <a:t>Export growth will remove some, but not nearly all, of the added output</a:t>
            </a:r>
          </a:p>
          <a:p>
            <a:pPr lvl="1"/>
            <a:r>
              <a:rPr lang="en-US" dirty="0" smtClean="0"/>
              <a:t>Per cap cons.:   Up to 54 in ’16, 57 in ’17</a:t>
            </a:r>
          </a:p>
          <a:p>
            <a:r>
              <a:rPr lang="en-US" dirty="0" smtClean="0"/>
              <a:t>Beef is and will be a popular feature at retail – first time in 5 years!</a:t>
            </a:r>
          </a:p>
        </p:txBody>
      </p:sp>
    </p:spTree>
    <p:extLst>
      <p:ext uri="{BB962C8B-B14F-4D97-AF65-F5344CB8AC3E}">
        <p14:creationId xmlns:p14="http://schemas.microsoft.com/office/powerpoint/2010/main" val="17700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336"/>
            <a:ext cx="8991600" cy="635387"/>
          </a:xfrm>
        </p:spPr>
        <p:txBody>
          <a:bodyPr/>
          <a:lstStyle/>
          <a:p>
            <a:r>
              <a:rPr lang="en-US" dirty="0" smtClean="0"/>
              <a:t>And on poultry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Modest growth in ‘17 – more birds but less increase in weights – woody breast</a:t>
            </a:r>
          </a:p>
          <a:p>
            <a:r>
              <a:rPr lang="en-US" dirty="0" smtClean="0"/>
              <a:t>Lower costs have restored profitability but locating new operations is more difficult</a:t>
            </a:r>
          </a:p>
          <a:p>
            <a:r>
              <a:rPr lang="en-US" dirty="0" smtClean="0"/>
              <a:t>Per cap availability/consumption will be only fractionally higher through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availability up 2% in ‘16 and 1% in ‘17 . . 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4713"/>
            <a:ext cx="8229600" cy="514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 of 9/23 @ 2.466 million is SCARY . . 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85800"/>
            <a:ext cx="914645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3</a:t>
            </a:r>
            <a:r>
              <a:rPr lang="en-US" kern="0" baseline="30000" dirty="0" smtClean="0"/>
              <a:t>rd</a:t>
            </a:r>
            <a:r>
              <a:rPr lang="en-US" kern="0" dirty="0" smtClean="0"/>
              <a:t> largest EVER, two lower weeks, then Matthew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51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2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30 Hogs and Pigs report . . 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6386"/>
            <a:ext cx="6248400" cy="511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1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 for the hog market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762000"/>
            <a:ext cx="8885237" cy="5394325"/>
          </a:xfrm>
        </p:spPr>
        <p:txBody>
          <a:bodyPr/>
          <a:lstStyle/>
          <a:p>
            <a:r>
              <a:rPr lang="en-US" dirty="0"/>
              <a:t>Demand – lower than 2015 but still solid</a:t>
            </a:r>
          </a:p>
          <a:p>
            <a:r>
              <a:rPr lang="en-US" dirty="0"/>
              <a:t>Exports – Growing vs. ‘15 but </a:t>
            </a:r>
            <a:r>
              <a:rPr lang="en-US" dirty="0" smtClean="0"/>
              <a:t>nothing like what was </a:t>
            </a:r>
            <a:r>
              <a:rPr lang="en-US" dirty="0"/>
              <a:t>expected </a:t>
            </a:r>
            <a:r>
              <a:rPr lang="en-US" dirty="0" smtClean="0"/>
              <a:t>by LH futures in spring</a:t>
            </a:r>
            <a:endParaRPr lang="en-US" dirty="0"/>
          </a:p>
          <a:p>
            <a:r>
              <a:rPr lang="en-US" dirty="0" smtClean="0"/>
              <a:t>Hog numbers – Up in July, as expected in August and a HUGE September – FALL???</a:t>
            </a:r>
          </a:p>
          <a:p>
            <a:r>
              <a:rPr lang="en-US" dirty="0" smtClean="0"/>
              <a:t>Weights – sending conflicting information about </a:t>
            </a:r>
            <a:r>
              <a:rPr lang="en-US" dirty="0" err="1" smtClean="0"/>
              <a:t>currentness</a:t>
            </a:r>
            <a:r>
              <a:rPr lang="en-US" dirty="0" smtClean="0"/>
              <a:t> of </a:t>
            </a:r>
            <a:r>
              <a:rPr lang="en-US" dirty="0" err="1" smtClean="0"/>
              <a:t>marketings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Competitive meat supplies are growing – and retail prices (esp. beef) will 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643"/>
            <a:ext cx="8991600" cy="635387"/>
          </a:xfrm>
        </p:spPr>
        <p:txBody>
          <a:bodyPr/>
          <a:lstStyle/>
          <a:p>
            <a:r>
              <a:rPr lang="en-US" dirty="0" smtClean="0"/>
              <a:t>Sept 1 BH of 6.016 mil. hd. Is, we think, on track . . 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627143"/>
            <a:ext cx="8610600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At 1% </a:t>
            </a:r>
            <a:r>
              <a:rPr lang="en-US" kern="0" dirty="0" err="1" smtClean="0"/>
              <a:t>yr</a:t>
            </a:r>
            <a:r>
              <a:rPr lang="en-US" kern="0" dirty="0" smtClean="0"/>
              <a:t>/</a:t>
            </a:r>
            <a:r>
              <a:rPr lang="en-US" kern="0" dirty="0" err="1" smtClean="0"/>
              <a:t>yr</a:t>
            </a:r>
            <a:r>
              <a:rPr lang="en-US" kern="0" dirty="0" smtClean="0"/>
              <a:t> from Dec ’15; largest since 2008</a:t>
            </a:r>
            <a:endParaRPr lang="en-US" kern="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530"/>
            <a:ext cx="7533870" cy="45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336"/>
            <a:ext cx="9113838" cy="635387"/>
          </a:xfrm>
        </p:spPr>
        <p:txBody>
          <a:bodyPr/>
          <a:lstStyle/>
          <a:p>
            <a:r>
              <a:rPr lang="en-US" dirty="0" smtClean="0"/>
              <a:t>Jun-Aug </a:t>
            </a:r>
            <a:r>
              <a:rPr lang="en-US" dirty="0" err="1" smtClean="0"/>
              <a:t>farrowings</a:t>
            </a:r>
            <a:r>
              <a:rPr lang="en-US" dirty="0" smtClean="0"/>
              <a:t>:  Much larger than recent. . 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67816"/>
            <a:ext cx="91138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Impact" pitchFamily="34" charset="0"/>
              </a:defRPr>
            </a:lvl2pPr>
            <a:lvl3pPr algn="l" defTabSz="1122363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Impact" pitchFamily="34" charset="0"/>
              </a:defRPr>
            </a:lvl3pPr>
            <a:lvl4pPr algn="l" defTabSz="1122363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Impact" pitchFamily="34" charset="0"/>
              </a:defRPr>
            </a:lvl4pPr>
            <a:lvl5pPr algn="l" defTabSz="1122363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FF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Which USDA has habitually revised upward</a:t>
            </a:r>
            <a:endParaRPr lang="en-US" kern="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9403"/>
            <a:ext cx="7592973" cy="45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revised litters nearly to our June number. . 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4254" y="685800"/>
            <a:ext cx="3029745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11.793 mil. </a:t>
            </a:r>
            <a:endParaRPr lang="en-US" kern="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400800" cy="382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800600"/>
            <a:ext cx="5087719" cy="15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2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336"/>
            <a:ext cx="8961120" cy="635387"/>
          </a:xfrm>
        </p:spPr>
        <p:txBody>
          <a:bodyPr/>
          <a:lstStyle/>
          <a:p>
            <a:r>
              <a:rPr lang="en-US" dirty="0" smtClean="0"/>
              <a:t>Key issue is litter size -- likely understated . . 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482" y="660013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We expect near 2% -- in 4-5 </a:t>
            </a:r>
            <a:r>
              <a:rPr lang="en-US" kern="0" dirty="0" err="1" smtClean="0"/>
              <a:t>yrs</a:t>
            </a:r>
            <a:r>
              <a:rPr lang="en-US" kern="0" dirty="0" smtClean="0"/>
              <a:t> will be 3%+</a:t>
            </a:r>
            <a:endParaRPr lang="en-US" kern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2" y="1447800"/>
            <a:ext cx="74791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5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5" y="0"/>
            <a:ext cx="8991600" cy="640533"/>
          </a:xfrm>
        </p:spPr>
        <p:txBody>
          <a:bodyPr/>
          <a:lstStyle/>
          <a:p>
            <a:r>
              <a:rPr lang="en-US" dirty="0" smtClean="0"/>
              <a:t>Dec-Feb pig crop revised up 1.9% -- long pattern!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0543" y="685800"/>
            <a:ext cx="8991600" cy="64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 . . .  Average revision since Jun-Aug ‘14 is +2.4%</a:t>
            </a:r>
            <a:endParaRPr lang="en-US" kern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5242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USDA had revised litter sizes, not </a:t>
            </a:r>
            <a:r>
              <a:rPr lang="en-US" dirty="0" err="1" smtClean="0"/>
              <a:t>farr’s</a:t>
            </a:r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2" y="715993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to account for pig crop shortfalls?</a:t>
            </a:r>
            <a:endParaRPr lang="en-US" kern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1380"/>
            <a:ext cx="7502420" cy="451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 imports from Canada are +25k </a:t>
            </a:r>
            <a:r>
              <a:rPr lang="en-US" dirty="0" err="1" smtClean="0"/>
              <a:t>hd</a:t>
            </a:r>
            <a:r>
              <a:rPr lang="en-US" dirty="0" smtClean="0"/>
              <a:t> (8.8%) . . 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2342" y="660013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MH imports are -50k </a:t>
            </a:r>
            <a:r>
              <a:rPr lang="en-US" kern="0" dirty="0" err="1" smtClean="0"/>
              <a:t>hd</a:t>
            </a:r>
            <a:r>
              <a:rPr lang="en-US" kern="0" dirty="0" smtClean="0"/>
              <a:t> (12%), S&amp;B are even </a:t>
            </a:r>
            <a:endParaRPr lang="en-US" kern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6146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capacity update . . 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63" y="701675"/>
            <a:ext cx="8763000" cy="5394325"/>
          </a:xfrm>
        </p:spPr>
        <p:txBody>
          <a:bodyPr/>
          <a:lstStyle/>
          <a:p>
            <a:r>
              <a:rPr lang="en-US" dirty="0" smtClean="0"/>
              <a:t>Planned increases through 2018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MoonRidge</a:t>
            </a:r>
            <a:r>
              <a:rPr lang="en-US" dirty="0" smtClean="0"/>
              <a:t> (MO) has started operations</a:t>
            </a:r>
          </a:p>
          <a:p>
            <a:r>
              <a:rPr lang="en-US" dirty="0" smtClean="0"/>
              <a:t>Prime Pork (MN) has been delayed to “late Dec or early Jan” – sounds like Jan!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1"/>
            <a:ext cx="8458200" cy="30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‘16 capacity is 454,320/day, 2.453 million/week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4" y="762000"/>
            <a:ext cx="7936477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488133"/>
          </a:xfrm>
        </p:spPr>
        <p:txBody>
          <a:bodyPr/>
          <a:lstStyle/>
          <a:p>
            <a:r>
              <a:rPr lang="en-US" dirty="0" smtClean="0"/>
              <a:t>How does a packing constraint cause a problem?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76400" y="1219200"/>
            <a:ext cx="0" cy="426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1676400" y="5486400"/>
            <a:ext cx="571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2286000" y="1447800"/>
            <a:ext cx="4343400" cy="304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438400" y="1447800"/>
            <a:ext cx="3886200" cy="304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758745" y="2971800"/>
            <a:ext cx="262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381500" y="3124200"/>
            <a:ext cx="6145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233948" y="12573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81548" y="2787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P*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4128319" y="5638800"/>
            <a:ext cx="51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6873976" y="5619758"/>
            <a:ext cx="74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Q/T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88958" y="1307267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1524" y="404443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2964424" y="1981200"/>
            <a:ext cx="3886200" cy="304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288958" y="1748913"/>
            <a:ext cx="50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5105400" y="3429000"/>
            <a:ext cx="6145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752600" y="3397045"/>
            <a:ext cx="31549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157748" y="3168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P’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4938250" y="5600093"/>
            <a:ext cx="51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Q’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246089" y="655894"/>
            <a:ext cx="8745511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First a normal reaction to a supply increase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281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attitudes continue flat pattern . . .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521760" cy="473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685800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But remain relatively strong vs. history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834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488133"/>
          </a:xfrm>
        </p:spPr>
        <p:txBody>
          <a:bodyPr/>
          <a:lstStyle/>
          <a:p>
            <a:r>
              <a:rPr lang="en-US" dirty="0" smtClean="0"/>
              <a:t>But in reality, short run supply is virtually fixed . . 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76400" y="1219200"/>
            <a:ext cx="0" cy="426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1676400" y="5486400"/>
            <a:ext cx="571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2286000" y="1447800"/>
            <a:ext cx="4343400" cy="304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508000">
              <a:schemeClr val="accent1">
                <a:alpha val="30000"/>
              </a:schemeClr>
            </a:glow>
            <a:outerShdw dist="35921" sx="1000" sy="1000" algn="ctr" rotWithShape="0">
              <a:schemeClr val="bg2"/>
            </a:outerShdw>
          </a:effectLst>
          <a:ex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267200" y="1486522"/>
            <a:ext cx="228600" cy="342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glow rad="508000">
              <a:srgbClr val="008000">
                <a:alpha val="30000"/>
              </a:srgbClr>
            </a:glow>
            <a:outerShdw dist="35921" dir="2700000" sx="1000" sy="1000" algn="ctr" rotWithShape="0">
              <a:schemeClr val="bg2"/>
            </a:outerShdw>
          </a:effectLst>
          <a:ex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752600" y="2971800"/>
            <a:ext cx="262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381500" y="3124200"/>
            <a:ext cx="6145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233948" y="12573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81548" y="2787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P*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4128319" y="5638800"/>
            <a:ext cx="51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6873976" y="5619758"/>
            <a:ext cx="74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Q/T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29602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31524" y="404443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4987412" y="1486522"/>
            <a:ext cx="235976" cy="35426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glow rad="508000">
              <a:srgbClr val="008000">
                <a:alpha val="30000"/>
              </a:srgbClr>
            </a:glow>
            <a:outerShdw dist="35921" sx="1000" sy="1000" algn="ctr" rotWithShape="0">
              <a:schemeClr val="bg2"/>
            </a:outerShdw>
          </a:effectLst>
          <a:extLst/>
        </p:spPr>
      </p:cxnSp>
      <p:sp>
        <p:nvSpPr>
          <p:cNvPr id="29" name="TextBox 28"/>
          <p:cNvSpPr txBox="1"/>
          <p:nvPr/>
        </p:nvSpPr>
        <p:spPr>
          <a:xfrm>
            <a:off x="5223388" y="1373436"/>
            <a:ext cx="50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5105400" y="3429000"/>
            <a:ext cx="6145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752600" y="3397045"/>
            <a:ext cx="31549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157748" y="3168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P’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4938250" y="5600093"/>
            <a:ext cx="51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Q’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52400" y="625914"/>
            <a:ext cx="8991600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 . . . And neither S or D are known with certainty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903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a constraint?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76400" y="1219200"/>
            <a:ext cx="0" cy="426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1676400" y="5486400"/>
            <a:ext cx="571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2286000" y="1447800"/>
            <a:ext cx="2944761" cy="2057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508000">
              <a:schemeClr val="accent1">
                <a:alpha val="30000"/>
              </a:schemeClr>
            </a:glow>
            <a:outerShdw dist="35921" sx="1000" sy="1000" algn="ctr" rotWithShape="0">
              <a:schemeClr val="bg2"/>
            </a:outerShdw>
          </a:effectLst>
          <a:ex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216810" y="1257300"/>
            <a:ext cx="329379" cy="3771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glow rad="508000">
              <a:srgbClr val="008000">
                <a:alpha val="30000"/>
              </a:srgbClr>
            </a:glow>
            <a:outerShdw dist="35921" sx="1000" sy="1000" algn="ctr" rotWithShape="0">
              <a:schemeClr val="bg2"/>
            </a:outerShdw>
          </a:effectLst>
          <a:ex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752600" y="2971800"/>
            <a:ext cx="262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381500" y="3124200"/>
            <a:ext cx="6145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233948" y="12573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81548" y="27871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P*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4128319" y="5638800"/>
            <a:ext cx="518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6873976" y="5619758"/>
            <a:ext cx="74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Q/T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46971" y="1219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200" y="12573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5105399" y="1695450"/>
            <a:ext cx="250723" cy="3314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glow rad="508000">
              <a:srgbClr val="008000">
                <a:alpha val="30000"/>
              </a:srgbClr>
            </a:glow>
            <a:outerShdw dist="35921" sx="1000" sy="1000" algn="ctr" rotWithShape="0">
              <a:schemeClr val="bg2"/>
            </a:outerShdw>
          </a:effectLst>
          <a:extLst/>
        </p:spPr>
      </p:cxnSp>
      <p:sp>
        <p:nvSpPr>
          <p:cNvPr id="29" name="TextBox 28"/>
          <p:cNvSpPr txBox="1"/>
          <p:nvPr/>
        </p:nvSpPr>
        <p:spPr>
          <a:xfrm>
            <a:off x="5417574" y="1749488"/>
            <a:ext cx="50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230761" y="3505200"/>
            <a:ext cx="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508000">
              <a:schemeClr val="accent1">
                <a:alpha val="3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277466" y="1219200"/>
            <a:ext cx="1" cy="4319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791200" y="24765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Price becomes VERY HARD IF NOT IMPOSSIBLE to determine here!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 bwMode="auto">
          <a:xfrm>
            <a:off x="4837471" y="3295650"/>
            <a:ext cx="769374" cy="2190750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8915" y="1026467"/>
            <a:ext cx="322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Packing capacity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Packer margins are greater than in 1998 . . 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4793" y="676923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But short of 2014 record highs </a:t>
            </a:r>
            <a:endParaRPr lang="en-US" kern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54" y="1287326"/>
            <a:ext cx="6988346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6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35387"/>
          </a:xfrm>
        </p:spPr>
        <p:txBody>
          <a:bodyPr/>
          <a:lstStyle/>
          <a:p>
            <a:r>
              <a:rPr lang="en-US" dirty="0" smtClean="0"/>
              <a:t>MPR data do indicate a change of mktg.  pace . . 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8991600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Weights “flat” since 9/1 – normal is to ^ by 1.8#</a:t>
            </a:r>
            <a:endParaRPr lang="en-US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1288"/>
            <a:ext cx="7620000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7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Pork production up 1.5% in ’16 and 3.5% in ‘17 . . 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6657" y="685800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 . . . With Q4s up 3.1% and 4.3%, respectively, </a:t>
            </a:r>
            <a:r>
              <a:rPr lang="en-US" kern="0" dirty="0" err="1" smtClean="0"/>
              <a:t>yr</a:t>
            </a:r>
            <a:r>
              <a:rPr lang="en-US" kern="0" dirty="0" smtClean="0"/>
              <a:t>/</a:t>
            </a:r>
            <a:r>
              <a:rPr lang="en-US" kern="0" dirty="0" err="1" smtClean="0"/>
              <a:t>yr</a:t>
            </a:r>
            <a:endParaRPr lang="en-US" kern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23685"/>
            <a:ext cx="780415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6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Slaughter forecasts:  More BIG growth in ‘17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4488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0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LOWER price forecasts – B/E in summer ‘17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4430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Risks to the forecasts – an important practice!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82563" y="685800"/>
            <a:ext cx="8961437" cy="4743451"/>
          </a:xfrm>
        </p:spPr>
        <p:txBody>
          <a:bodyPr/>
          <a:lstStyle/>
          <a:p>
            <a:pPr marL="420688" indent="-420688" eaLnBrk="1" hangingPunct="1">
              <a:spcBef>
                <a:spcPts val="0"/>
              </a:spcBef>
            </a:pPr>
            <a:r>
              <a:rPr lang="en-US" altLang="en-US" sz="3200" dirty="0" smtClean="0"/>
              <a:t>Major export disruption (FMD, ASF, CSF, PT, PC) – small probability but  HUGE impact </a:t>
            </a:r>
          </a:p>
          <a:p>
            <a:pPr marL="420688" indent="-420688" eaLnBrk="1" hangingPunct="1">
              <a:spcBef>
                <a:spcPts val="0"/>
              </a:spcBef>
            </a:pPr>
            <a:r>
              <a:rPr lang="en-US" altLang="en-US" sz="3200" dirty="0" smtClean="0"/>
              <a:t>Diseases a non-factor – focus now on winter</a:t>
            </a:r>
          </a:p>
          <a:p>
            <a:pPr marL="420688" indent="-420688" eaLnBrk="1" hangingPunct="1">
              <a:spcBef>
                <a:spcPts val="0"/>
              </a:spcBef>
            </a:pPr>
            <a:r>
              <a:rPr lang="en-US" altLang="en-US" sz="3200" dirty="0" smtClean="0"/>
              <a:t>Feed costs – ‘16-’17 is okay, next year???</a:t>
            </a:r>
          </a:p>
          <a:p>
            <a:pPr marL="420688" indent="-420688" eaLnBrk="1" hangingPunct="1">
              <a:spcBef>
                <a:spcPts val="0"/>
              </a:spcBef>
            </a:pPr>
            <a:r>
              <a:rPr lang="en-US" altLang="en-US" sz="3200" dirty="0" smtClean="0"/>
              <a:t>Demand growth in ‘17? </a:t>
            </a:r>
          </a:p>
          <a:p>
            <a:pPr marL="908050" lvl="1" indent="-420688" eaLnBrk="1" hangingPunct="1">
              <a:spcBef>
                <a:spcPts val="0"/>
              </a:spcBef>
            </a:pPr>
            <a:r>
              <a:rPr lang="en-US" altLang="en-US" sz="3200" dirty="0" smtClean="0"/>
              <a:t>Domestic:  </a:t>
            </a:r>
            <a:r>
              <a:rPr lang="en-US" altLang="en-US" sz="3200" dirty="0" err="1" smtClean="0"/>
              <a:t>Prefs</a:t>
            </a:r>
            <a:r>
              <a:rPr lang="en-US" altLang="en-US" sz="3200" dirty="0" smtClean="0"/>
              <a:t>? Wages/incomes?</a:t>
            </a:r>
          </a:p>
          <a:p>
            <a:pPr marL="908050" lvl="1" indent="-420688" eaLnBrk="1" hangingPunct="1">
              <a:spcBef>
                <a:spcPts val="0"/>
              </a:spcBef>
            </a:pPr>
            <a:r>
              <a:rPr lang="en-US" altLang="en-US" sz="3200" dirty="0" smtClean="0"/>
              <a:t>Exports:  CHINA/HK, $US</a:t>
            </a:r>
          </a:p>
          <a:p>
            <a:pPr marL="420688" indent="-420688" eaLnBrk="1" hangingPunct="1">
              <a:spcBef>
                <a:spcPts val="0"/>
              </a:spcBef>
            </a:pPr>
            <a:r>
              <a:rPr lang="en-US" altLang="en-US" sz="3200" dirty="0" smtClean="0"/>
              <a:t>Pork packing crunch in Q4?</a:t>
            </a:r>
          </a:p>
          <a:p>
            <a:pPr marL="420688" indent="-420688" eaLnBrk="1" hangingPunct="1">
              <a:spcBef>
                <a:spcPts val="0"/>
              </a:spcBef>
            </a:pPr>
            <a:r>
              <a:rPr lang="en-US" altLang="en-US" sz="3200" dirty="0" smtClean="0"/>
              <a:t>Impact of competition for hogs in H2, 2017?</a:t>
            </a:r>
          </a:p>
          <a:p>
            <a:pPr marL="420688" indent="-420688" eaLnBrk="1" hangingPunct="1">
              <a:spcBef>
                <a:spcPts val="0"/>
              </a:spcBef>
            </a:pPr>
            <a:r>
              <a:rPr lang="en-US" altLang="en-US" sz="3200" dirty="0" smtClean="0"/>
              <a:t>Pork prices if plants are full in ‘18?</a:t>
            </a:r>
            <a:endParaRPr lang="en-US" altLang="en-US" sz="3200" dirty="0"/>
          </a:p>
          <a:p>
            <a:pPr marL="420688" indent="-420688"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978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336"/>
            <a:ext cx="8809038" cy="635387"/>
          </a:xfrm>
        </p:spPr>
        <p:txBody>
          <a:bodyPr/>
          <a:lstStyle/>
          <a:p>
            <a:r>
              <a:rPr lang="en-US" dirty="0" smtClean="0"/>
              <a:t>RPI was 0.3 pts higher in July, still above 100 . . .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23746"/>
            <a:ext cx="6477000" cy="469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685800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Denoting expansion in 41 of past 43 months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52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 recovery is more anemic this year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5034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685800"/>
            <a:ext cx="88090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670" tIns="55541" rIns="112670" bIns="55541" numCol="1" anchor="ctr" anchorCtr="0" compatLnSpc="1">
            <a:prstTxWarp prst="textNoShape">
              <a:avLst/>
            </a:prstTxWarp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40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/>
            <a:r>
              <a:rPr lang="en-US" kern="0" dirty="0" smtClean="0"/>
              <a:t>. . .  But no recession through mid 2017 (RDLB)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5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-212725"/>
            <a:ext cx="8991600" cy="1157288"/>
          </a:xfrm>
        </p:spPr>
        <p:txBody>
          <a:bodyPr/>
          <a:lstStyle/>
          <a:p>
            <a:r>
              <a:rPr lang="en-US" dirty="0" smtClean="0"/>
              <a:t>Personal </a:t>
            </a:r>
            <a:r>
              <a:rPr lang="en-US" dirty="0" err="1" smtClean="0"/>
              <a:t>dispoable</a:t>
            </a:r>
            <a:r>
              <a:rPr lang="en-US" dirty="0" smtClean="0"/>
              <a:t> income growth remains good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399"/>
            <a:ext cx="6832287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535" y="19665"/>
            <a:ext cx="8927192" cy="59203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DEMAND – 3-species still lower for the year . . 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60013"/>
            <a:ext cx="91138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670" tIns="55541" rIns="112670" bIns="55541" anchor="ctr"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>
              <a:defRPr/>
            </a:pPr>
            <a:r>
              <a:rPr lang="en-US" sz="3400" kern="0" dirty="0" smtClean="0">
                <a:solidFill>
                  <a:srgbClr val="0000FF"/>
                </a:solidFill>
              </a:rPr>
              <a:t>. . . But this is compared to a very strong 2015</a:t>
            </a:r>
            <a:endParaRPr lang="en-US" sz="3400" kern="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1867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17463"/>
            <a:ext cx="9067800" cy="696912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Pork was down less than beef, chicken in Aug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29" y="3581400"/>
            <a:ext cx="3983471" cy="264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88715"/>
            <a:ext cx="3976887" cy="26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5300"/>
            <a:ext cx="3980180" cy="26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6213" y="113592"/>
            <a:ext cx="8956512" cy="4741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August was a very good export month +11.4% . . 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1113" y="660013"/>
            <a:ext cx="9113838" cy="6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670" tIns="55541" rIns="112670" bIns="55541" anchor="ctr">
            <a:spAutoFit/>
          </a:bodyPr>
          <a:lstStyle>
            <a:lvl1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  <a:lvl2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2pPr>
            <a:lvl3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3pPr>
            <a:lvl4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4pPr>
            <a:lvl5pPr algn="l" defTabSz="1122363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5pPr>
            <a:lvl6pPr marL="457035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6pPr>
            <a:lvl7pPr marL="914071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7pPr>
            <a:lvl8pPr marL="1371110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8pPr>
            <a:lvl9pPr marL="1828146" algn="l" defTabSz="1123548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996633"/>
                </a:solidFill>
                <a:latin typeface="Impact" pitchFamily="34" charset="0"/>
              </a:defRPr>
            </a:lvl9pPr>
          </a:lstStyle>
          <a:p>
            <a:pPr algn="r">
              <a:defRPr/>
            </a:pPr>
            <a:r>
              <a:rPr lang="en-US" sz="3400" kern="0" dirty="0" smtClean="0">
                <a:solidFill>
                  <a:srgbClr val="0000FF"/>
                </a:solidFill>
              </a:rPr>
              <a:t>. . . YTD is FINALLY positive but note the trend</a:t>
            </a:r>
            <a:endParaRPr lang="en-US" sz="3400" kern="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6648"/>
            <a:ext cx="6907764" cy="470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agon">
  <a:themeElements>
    <a:clrScheme name="">
      <a:dk1>
        <a:srgbClr val="232323"/>
      </a:dk1>
      <a:lt1>
        <a:srgbClr val="FFFFFF"/>
      </a:lt1>
      <a:dk2>
        <a:srgbClr val="F6BF69"/>
      </a:dk2>
      <a:lt2>
        <a:srgbClr val="000000"/>
      </a:lt2>
      <a:accent1>
        <a:srgbClr val="004E47"/>
      </a:accent1>
      <a:accent2>
        <a:srgbClr val="00279F"/>
      </a:accent2>
      <a:accent3>
        <a:srgbClr val="FFFFFF"/>
      </a:accent3>
      <a:accent4>
        <a:srgbClr val="1C1C1C"/>
      </a:accent4>
      <a:accent5>
        <a:srgbClr val="AAB2B1"/>
      </a:accent5>
      <a:accent6>
        <a:srgbClr val="002290"/>
      </a:accent6>
      <a:hlink>
        <a:srgbClr val="FE9B03"/>
      </a:hlink>
      <a:folHlink>
        <a:srgbClr val="FFFFFF"/>
      </a:folHlink>
    </a:clrScheme>
    <a:fontScheme name="2006 Paragon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2006 Parag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Parag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6 Parag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Parag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Parag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Parag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6 Parag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1016</Words>
  <Application>Microsoft Office PowerPoint</Application>
  <PresentationFormat>On-screen Show (4:3)</PresentationFormat>
  <Paragraphs>117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Custom Design</vt:lpstr>
      <vt:lpstr>Paragon</vt:lpstr>
      <vt:lpstr>National Chicken Council – October 2016</vt:lpstr>
      <vt:lpstr>Key issues for the hog market . . . </vt:lpstr>
      <vt:lpstr>Consumer attitudes continue flat pattern . . . </vt:lpstr>
      <vt:lpstr>RPI was 0.3 pts higher in July, still above 100 . . . </vt:lpstr>
      <vt:lpstr>The economic recovery is more anemic this year</vt:lpstr>
      <vt:lpstr>Personal dispoable income growth remains good</vt:lpstr>
      <vt:lpstr>DEMAND – 3-species still lower for the year . . . </vt:lpstr>
      <vt:lpstr>Pork was down less than beef, chicken in Aug</vt:lpstr>
      <vt:lpstr>August was a very good export month +11.4% . . . </vt:lpstr>
      <vt:lpstr>China/HK was still +31% but back to earth . . . </vt:lpstr>
      <vt:lpstr>The U.S. dollar remains strong . . . </vt:lpstr>
      <vt:lpstr>2017 costs near $64 – lowest since 2010 . . . </vt:lpstr>
      <vt:lpstr>But profit outlooks have turned abysmal . . . </vt:lpstr>
      <vt:lpstr>At WPX 2016 futures-based profit was $8.58</vt:lpstr>
      <vt:lpstr>Underlying our pork outlook --  thoughts on beef . . .</vt:lpstr>
      <vt:lpstr>And on poultry . . . </vt:lpstr>
      <vt:lpstr>Total availability up 2% in ‘16 and 1% in ‘17 . . .</vt:lpstr>
      <vt:lpstr>The week of 9/23 @ 2.466 million is SCARY . . . </vt:lpstr>
      <vt:lpstr>September 30 Hogs and Pigs report . . . </vt:lpstr>
      <vt:lpstr>Sept 1 BH of 6.016 mil. hd. Is, we think, on track . . . </vt:lpstr>
      <vt:lpstr>Jun-Aug farrowings:  Much larger than recent. . . </vt:lpstr>
      <vt:lpstr>USDA revised litters nearly to our June number. . .</vt:lpstr>
      <vt:lpstr>Key issue is litter size -- likely understated . . . </vt:lpstr>
      <vt:lpstr>Dec-Feb pig crop revised up 1.9% -- long pattern!</vt:lpstr>
      <vt:lpstr>What if USDA had revised litter sizes, not farr’s . . .</vt:lpstr>
      <vt:lpstr>FP imports from Canada are +25k hd (8.8%) . . . </vt:lpstr>
      <vt:lpstr>Packing capacity update . . . </vt:lpstr>
      <vt:lpstr>‘16 capacity is 454,320/day, 2.453 million/week</vt:lpstr>
      <vt:lpstr>How does a packing constraint cause a problem?</vt:lpstr>
      <vt:lpstr>But in reality, short run supply is virtually fixed . . .</vt:lpstr>
      <vt:lpstr>But what about a constraint?</vt:lpstr>
      <vt:lpstr>Packer margins are greater than in 1998 . . . </vt:lpstr>
      <vt:lpstr>MPR data do indicate a change of mktg.  pace . . . </vt:lpstr>
      <vt:lpstr>Pork production up 1.5% in ’16 and 3.5% in ‘17 . . .</vt:lpstr>
      <vt:lpstr>Slaughter forecasts:  More BIG growth in ‘17</vt:lpstr>
      <vt:lpstr>MUCH LOWER price forecasts – B/E in summer ‘17</vt:lpstr>
      <vt:lpstr>Risks to the forecasts – an important practice!</vt:lpstr>
    </vt:vector>
  </TitlesOfParts>
  <Company>Agri Stats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escholer</dc:creator>
  <cp:lastModifiedBy>Maggie Ernst</cp:lastModifiedBy>
  <cp:revision>352</cp:revision>
  <cp:lastPrinted>2016-07-20T11:30:02Z</cp:lastPrinted>
  <dcterms:created xsi:type="dcterms:W3CDTF">2014-04-04T15:27:58Z</dcterms:created>
  <dcterms:modified xsi:type="dcterms:W3CDTF">2016-10-31T13:20:51Z</dcterms:modified>
</cp:coreProperties>
</file>