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75" r:id="rId2"/>
    <p:sldId id="257" r:id="rId3"/>
    <p:sldId id="258" r:id="rId4"/>
    <p:sldId id="261" r:id="rId5"/>
    <p:sldId id="267" r:id="rId6"/>
    <p:sldId id="264" r:id="rId7"/>
    <p:sldId id="265" r:id="rId8"/>
    <p:sldId id="263" r:id="rId9"/>
    <p:sldId id="269" r:id="rId10"/>
    <p:sldId id="270" r:id="rId11"/>
    <p:sldId id="259" r:id="rId12"/>
    <p:sldId id="273" r:id="rId13"/>
    <p:sldId id="271" r:id="rId14"/>
    <p:sldId id="272" r:id="rId15"/>
    <p:sldId id="268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6" autoAdjust="0"/>
    <p:restoredTop sz="94660"/>
  </p:normalViewPr>
  <p:slideViewPr>
    <p:cSldViewPr snapToGrid="0">
      <p:cViewPr>
        <p:scale>
          <a:sx n="73" d="100"/>
          <a:sy n="73" d="100"/>
        </p:scale>
        <p:origin x="-126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ADBBC-AAE7-4B78-8638-2298C3CDACE5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EEEA9-92F6-4AE6-950D-1462D4D01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9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EEEA9-92F6-4AE6-950D-1462D4D01D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1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6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3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4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82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7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2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2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2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D82FC-868D-4697-A713-4908B96ED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7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77609"/>
            <a:ext cx="9144000" cy="17181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Outlook for Feed Grain / Oilseed Markets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87477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/>
              <a:t>Presented to the National Chicken Council</a:t>
            </a:r>
          </a:p>
          <a:p>
            <a:r>
              <a:rPr lang="en-US" sz="3200" b="1" dirty="0" smtClean="0"/>
              <a:t>October 27, 2016</a:t>
            </a:r>
          </a:p>
          <a:p>
            <a:endParaRPr lang="en-US" sz="3200" b="1" dirty="0"/>
          </a:p>
          <a:p>
            <a:r>
              <a:rPr lang="en-US" sz="3200" b="1" dirty="0" smtClean="0"/>
              <a:t>Bill Lapp</a:t>
            </a:r>
          </a:p>
          <a:p>
            <a:r>
              <a:rPr lang="en-US" sz="3200" b="1" dirty="0" smtClean="0"/>
              <a:t>Advanced Economic Solutions</a:t>
            </a:r>
          </a:p>
          <a:p>
            <a:r>
              <a:rPr lang="en-US" sz="3200" b="1" dirty="0" smtClean="0"/>
              <a:t>Omaha, NE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005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Outlook presented here relies on publicly available data sources</a:t>
            </a:r>
          </a:p>
          <a:p>
            <a:pPr lvl="1"/>
            <a:r>
              <a:rPr lang="en-US" dirty="0" smtClean="0"/>
              <a:t>CME &amp; NYMEX futures history</a:t>
            </a:r>
          </a:p>
          <a:p>
            <a:pPr lvl="1"/>
            <a:r>
              <a:rPr lang="en-US" dirty="0" smtClean="0"/>
              <a:t>USDA supply/demand data</a:t>
            </a:r>
          </a:p>
          <a:p>
            <a:pPr lvl="1"/>
            <a:r>
              <a:rPr lang="en-US" dirty="0" smtClean="0"/>
              <a:t>Census bureau trade data</a:t>
            </a:r>
          </a:p>
          <a:p>
            <a:pPr lvl="1"/>
            <a:r>
              <a:rPr lang="en-US" dirty="0" smtClean="0"/>
              <a:t>CFTC commodity reporting data</a:t>
            </a:r>
          </a:p>
          <a:p>
            <a:r>
              <a:rPr lang="en-US" dirty="0" smtClean="0"/>
              <a:t>All opinions are those of Advanced Economic Solutions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0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69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Value of US dollar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529" y="1847850"/>
            <a:ext cx="6146541" cy="435133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89486" y="1462703"/>
            <a:ext cx="54718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b="1" dirty="0" smtClean="0"/>
              <a:t>Changes in the value of the US dollar influence commodity prices</a:t>
            </a:r>
          </a:p>
          <a:p>
            <a:pPr marL="742950" lvl="1" indent="-285750">
              <a:buFontTx/>
              <a:buChar char="-"/>
            </a:pPr>
            <a:r>
              <a:rPr lang="en-US" sz="2400" b="1" dirty="0" smtClean="0"/>
              <a:t>A </a:t>
            </a:r>
            <a:r>
              <a:rPr lang="en-US" sz="2400" b="1" u="sng" dirty="0" smtClean="0"/>
              <a:t>stronger</a:t>
            </a:r>
            <a:r>
              <a:rPr lang="en-US" sz="2400" b="1" dirty="0" smtClean="0"/>
              <a:t> US dollar is generally </a:t>
            </a:r>
            <a:r>
              <a:rPr lang="en-US" sz="2400" b="1" u="sng" dirty="0" smtClean="0"/>
              <a:t>negative</a:t>
            </a:r>
            <a:r>
              <a:rPr lang="en-US" sz="2400" b="1" dirty="0" smtClean="0"/>
              <a:t> for commodity prices</a:t>
            </a:r>
          </a:p>
          <a:p>
            <a:pPr marL="742950" lvl="1" indent="-285750">
              <a:buFontTx/>
              <a:buChar char="-"/>
            </a:pPr>
            <a:r>
              <a:rPr lang="en-US" sz="2400" b="1" dirty="0" smtClean="0"/>
              <a:t>A </a:t>
            </a:r>
            <a:r>
              <a:rPr lang="en-US" sz="2400" b="1" u="sng" dirty="0" smtClean="0"/>
              <a:t>weaker</a:t>
            </a:r>
            <a:r>
              <a:rPr lang="en-US" sz="2400" b="1" dirty="0" smtClean="0"/>
              <a:t> US dollar is generally </a:t>
            </a:r>
            <a:r>
              <a:rPr lang="en-US" sz="2400" b="1" u="sng" dirty="0" smtClean="0"/>
              <a:t>positive</a:t>
            </a:r>
            <a:r>
              <a:rPr lang="en-US" sz="2400" b="1" dirty="0" smtClean="0"/>
              <a:t> for commodity prices</a:t>
            </a:r>
          </a:p>
          <a:p>
            <a:pPr marL="742950" lvl="1" indent="-285750">
              <a:buFontTx/>
              <a:buChar char="-"/>
            </a:pPr>
            <a:endParaRPr lang="en-US" sz="2400" b="1" dirty="0"/>
          </a:p>
          <a:p>
            <a:pPr marL="285750" indent="-285750">
              <a:buFontTx/>
              <a:buChar char="-"/>
            </a:pPr>
            <a:r>
              <a:rPr lang="en-US" sz="2400" b="1" dirty="0" smtClean="0"/>
              <a:t>The US dollar rose by 20% during late 2014, but has been more stable since</a:t>
            </a:r>
          </a:p>
          <a:p>
            <a:pPr marL="285750" indent="-285750">
              <a:buFontTx/>
              <a:buChar char="-"/>
            </a:pPr>
            <a:endParaRPr lang="en-US" sz="2400" b="1" dirty="0"/>
          </a:p>
          <a:p>
            <a:pPr marL="285750" indent="-285750">
              <a:buFontTx/>
              <a:buChar char="-"/>
            </a:pPr>
            <a:r>
              <a:rPr lang="en-US" sz="2400" b="1" dirty="0" smtClean="0"/>
              <a:t>A sharp move in the value of the US dollar (up or down) would impact commodity prices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CME,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3712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53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Favorable growing conditions / higher yields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2401" y="1690688"/>
            <a:ext cx="5878113" cy="4216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114" y="1690687"/>
            <a:ext cx="5747485" cy="4221789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132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Record Sept 1 Supplies of Corn/Soybeans/Wheat</a:t>
            </a:r>
            <a:endParaRPr lang="en-US" dirty="0"/>
          </a:p>
        </p:txBody>
      </p:sp>
      <p:pic>
        <p:nvPicPr>
          <p:cNvPr id="4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228" y="1690688"/>
            <a:ext cx="6474396" cy="3884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23" y="1654726"/>
            <a:ext cx="5159560" cy="3869670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084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Speculator (“Managed Money”) Participation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2058" y="1690688"/>
            <a:ext cx="8592456" cy="4959173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CFTC,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32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USDA Upcoming Crop Reports</a:t>
            </a:r>
            <a:endParaRPr lang="en-US" dirty="0"/>
          </a:p>
        </p:txBody>
      </p:sp>
      <p:sp>
        <p:nvSpPr>
          <p:cNvPr id="4" name="Content Placeholder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/>
              <a:t>Weekly harvest updates (each Monday)</a:t>
            </a:r>
          </a:p>
          <a:p>
            <a:pPr marL="285750" indent="-285750">
              <a:buFontTx/>
              <a:buChar char="-"/>
            </a:pP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smtClean="0"/>
              <a:t>Nov 9: USDA update of corn/soybean crop estimate (and supply/demand estimates)</a:t>
            </a:r>
          </a:p>
          <a:p>
            <a:pPr marL="285750" indent="-285750">
              <a:buFontTx/>
              <a:buChar char="-"/>
            </a:pP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smtClean="0"/>
              <a:t>Dec 12: </a:t>
            </a:r>
            <a:r>
              <a:rPr lang="en-US" b="1" dirty="0"/>
              <a:t>USDA update of </a:t>
            </a:r>
            <a:r>
              <a:rPr lang="en-US" b="1" dirty="0" smtClean="0"/>
              <a:t>supply/demand</a:t>
            </a:r>
            <a:r>
              <a:rPr lang="en-US" b="1" dirty="0"/>
              <a:t> </a:t>
            </a:r>
            <a:r>
              <a:rPr lang="en-US" b="1" dirty="0" smtClean="0"/>
              <a:t>estimates</a:t>
            </a:r>
          </a:p>
          <a:p>
            <a:pPr marL="285750" indent="-285750">
              <a:buFontTx/>
              <a:buChar char="-"/>
            </a:pPr>
            <a:endParaRPr lang="en-US" b="1" dirty="0"/>
          </a:p>
          <a:p>
            <a:pPr marL="285750" indent="-285750">
              <a:buFontTx/>
              <a:buChar char="-"/>
            </a:pPr>
            <a:r>
              <a:rPr lang="en-US" b="1" dirty="0" smtClean="0"/>
              <a:t>Jan 12: USDA final corn/soybean crop estimates, December 1 stocks report, 2017 winter wheat seedings, and update of supply/demand</a:t>
            </a:r>
          </a:p>
          <a:p>
            <a:pPr marL="285750" indent="-285750">
              <a:buFontTx/>
              <a:buChar char="-"/>
            </a:pPr>
            <a:endParaRPr lang="en-US" b="1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438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Slowing growth in ethanol usage of corn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50" y="1795323"/>
            <a:ext cx="6392356" cy="4351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8007" y="2032000"/>
            <a:ext cx="5396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 smtClean="0"/>
              <a:t>After years of rapid growth (2005-10), corn use for ethanol has stabilized at 5.2-5.3 B bushels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  <a:p>
            <a:pPr marL="342900" indent="-342900">
              <a:buFontTx/>
              <a:buChar char="-"/>
            </a:pPr>
            <a:r>
              <a:rPr lang="en-US" sz="2400" b="1" dirty="0" smtClean="0"/>
              <a:t>Ethanol use is limited in the U.S. by the 10% “blend-wall”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825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Corn exports rising to 9 year high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78007" y="2032000"/>
            <a:ext cx="5396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b="1" dirty="0" smtClean="0"/>
              <a:t>US regaining exports due to shortfall in Brazil’s corn crop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  <a:p>
            <a:pPr marL="342900" indent="-342900">
              <a:buFontTx/>
              <a:buChar char="-"/>
            </a:pPr>
            <a:r>
              <a:rPr lang="en-US" sz="2400" b="1" dirty="0" smtClean="0"/>
              <a:t>Strong weekly demand is helping support corn futures</a:t>
            </a:r>
          </a:p>
          <a:p>
            <a:pPr marL="342900" indent="-342900">
              <a:buFontTx/>
              <a:buChar char="-"/>
            </a:pPr>
            <a:endParaRPr lang="en-US" sz="24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272" y="1690688"/>
            <a:ext cx="6395686" cy="4351338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484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Corn Stocks-Use to Remain near 12-13%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61957" y="2032000"/>
            <a:ext cx="56123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800" b="1" dirty="0" smtClean="0"/>
              <a:t>Historically, lower stocks-use ratio has been supportive to prices</a:t>
            </a:r>
          </a:p>
          <a:p>
            <a:pPr marL="800100" lvl="1" indent="-342900">
              <a:buFontTx/>
              <a:buChar char="-"/>
            </a:pPr>
            <a:r>
              <a:rPr lang="en-US" sz="2800" b="1" dirty="0" smtClean="0"/>
              <a:t>2010/11 – 2013/14</a:t>
            </a:r>
          </a:p>
          <a:p>
            <a:pPr marL="800100" lvl="1" indent="-342900">
              <a:buFontTx/>
              <a:buChar char="-"/>
            </a:pPr>
            <a:endParaRPr lang="en-US" sz="2800" b="1" dirty="0"/>
          </a:p>
          <a:p>
            <a:pPr marL="342900" indent="-342900">
              <a:buFontTx/>
              <a:buChar char="-"/>
            </a:pPr>
            <a:r>
              <a:rPr lang="en-US" sz="2800" b="1" dirty="0" smtClean="0"/>
              <a:t>Higher stocks-use ratio has led to lower corn prices</a:t>
            </a:r>
          </a:p>
          <a:p>
            <a:pPr marL="800100" lvl="1" indent="-342900">
              <a:buFontTx/>
              <a:buChar char="-"/>
            </a:pPr>
            <a:r>
              <a:rPr lang="en-US" sz="2800" b="1" dirty="0" smtClean="0"/>
              <a:t>2014/15 – 2016/17F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10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90" y="1690688"/>
            <a:ext cx="6566564" cy="435133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091543" y="3692200"/>
            <a:ext cx="1901371" cy="63361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460586" y="3073104"/>
            <a:ext cx="1901371" cy="63361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694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7618"/>
          </a:xfrm>
        </p:spPr>
        <p:txBody>
          <a:bodyPr/>
          <a:lstStyle/>
          <a:p>
            <a:r>
              <a:rPr lang="en-US" dirty="0" smtClean="0"/>
              <a:t>Corn Futures Prices: 2012-Present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686" y="1370406"/>
            <a:ext cx="7865088" cy="47255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53774" y="1828800"/>
            <a:ext cx="40366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 smtClean="0"/>
              <a:t>Corn prices in recent months have declined to multi-year lows, reflecting record US corn yields</a:t>
            </a:r>
          </a:p>
          <a:p>
            <a:pPr marL="342900" indent="-342900">
              <a:buFontTx/>
              <a:buChar char="-"/>
            </a:pPr>
            <a:endParaRPr lang="en-US" sz="2000" b="1" dirty="0"/>
          </a:p>
          <a:p>
            <a:pPr marL="342900" indent="-342900">
              <a:buFontTx/>
              <a:buChar char="-"/>
            </a:pPr>
            <a:r>
              <a:rPr lang="en-US" sz="2000" b="1" dirty="0" smtClean="0"/>
              <a:t>Price direction in coming months is expected to be driven by: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USDA crop estimates in November &amp; January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Export demand and ethanol usage rates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Changes in “Spec” positions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Development of South American corn crops</a:t>
            </a:r>
          </a:p>
          <a:p>
            <a:pPr marL="800100" lvl="1" indent="-342900">
              <a:buFontTx/>
              <a:buChar char="-"/>
            </a:pPr>
            <a:endParaRPr lang="en-US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CME,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2824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China Dominates World Soybean Trade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12</a:t>
            </a:fld>
            <a:endParaRPr lang="en-US"/>
          </a:p>
        </p:txBody>
      </p:sp>
      <p:pic>
        <p:nvPicPr>
          <p:cNvPr id="12" name="Content Placeholder 11"/>
          <p:cNvPicPr>
            <a:picLocks noGrp="1"/>
          </p:cNvPicPr>
          <p:nvPr>
            <p:ph idx="1"/>
            <p:extLst/>
          </p:nvPr>
        </p:nvPicPr>
        <p:blipFill>
          <a:blip r:embed="rId2"/>
          <a:stretch>
            <a:fillRect/>
          </a:stretch>
        </p:blipFill>
        <p:spPr>
          <a:xfrm>
            <a:off x="1984443" y="1690688"/>
            <a:ext cx="8443608" cy="46267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2589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Soybean Stocks-Use Rising to 10-year High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13</a:t>
            </a:fld>
            <a:endParaRPr lang="en-US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887" y="1847850"/>
            <a:ext cx="6399026" cy="435133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80912" y="2032000"/>
            <a:ext cx="54110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3200" b="1" dirty="0" smtClean="0"/>
              <a:t>Record US soybean crop has led to lower US soybean and soymeal prices</a:t>
            </a:r>
          </a:p>
          <a:p>
            <a:pPr marL="342900" indent="-342900">
              <a:buFontTx/>
              <a:buChar char="-"/>
            </a:pPr>
            <a:endParaRPr lang="en-US" sz="3200" b="1" dirty="0"/>
          </a:p>
          <a:p>
            <a:pPr marL="342900" indent="-342900">
              <a:buFontTx/>
              <a:buChar char="-"/>
            </a:pPr>
            <a:r>
              <a:rPr lang="en-US" sz="3200" b="1" dirty="0" smtClean="0"/>
              <a:t>Risks to 16/17 forecast:</a:t>
            </a:r>
          </a:p>
          <a:p>
            <a:pPr marL="800100" lvl="1" indent="-342900">
              <a:buFontTx/>
              <a:buChar char="-"/>
            </a:pPr>
            <a:r>
              <a:rPr lang="en-US" sz="3200" b="1" dirty="0" smtClean="0"/>
              <a:t>Revisions to US crop size</a:t>
            </a:r>
          </a:p>
          <a:p>
            <a:pPr marL="800100" lvl="1" indent="-342900">
              <a:buFontTx/>
              <a:buChar char="-"/>
            </a:pPr>
            <a:r>
              <a:rPr lang="en-US" sz="3200" b="1" dirty="0" smtClean="0"/>
              <a:t>S. American crop size</a:t>
            </a:r>
          </a:p>
          <a:p>
            <a:pPr marL="800100" lvl="1" indent="-342900">
              <a:buFontTx/>
              <a:buChar char="-"/>
            </a:pPr>
            <a:r>
              <a:rPr lang="en-US" sz="3200" b="1" dirty="0" smtClean="0"/>
              <a:t>Fund buying/selling</a:t>
            </a:r>
          </a:p>
          <a:p>
            <a:pPr marL="800100" lvl="1" indent="-342900">
              <a:buFontTx/>
              <a:buChar char="-"/>
            </a:pPr>
            <a:r>
              <a:rPr lang="en-US" sz="3200" b="1" dirty="0" smtClean="0"/>
              <a:t>China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USDA,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0709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Market Drivers:</a:t>
            </a:r>
            <a:br>
              <a:rPr lang="en-US" dirty="0" smtClean="0"/>
            </a:br>
            <a:r>
              <a:rPr lang="en-US" dirty="0" smtClean="0"/>
              <a:t>- Soybean price dictate direction of soymeal prices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14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3549" y="1772521"/>
            <a:ext cx="7431932" cy="44653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CME,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572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Soymeal Futures Prices: 2012-Present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52" y="1420417"/>
            <a:ext cx="7950951" cy="47771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53774" y="1828800"/>
            <a:ext cx="40366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 smtClean="0"/>
              <a:t> Soymeal prices have remained above $300, in spite of a record 2016 US soybean crop</a:t>
            </a:r>
          </a:p>
          <a:p>
            <a:pPr marL="342900" indent="-342900">
              <a:buFontTx/>
              <a:buChar char="-"/>
            </a:pPr>
            <a:endParaRPr lang="en-US" sz="2000" b="1" dirty="0"/>
          </a:p>
          <a:p>
            <a:pPr marL="342900" indent="-342900">
              <a:buFontTx/>
              <a:buChar char="-"/>
            </a:pPr>
            <a:r>
              <a:rPr lang="en-US" sz="2000" b="1" dirty="0" smtClean="0"/>
              <a:t>Price direction in coming months is expected to be driven by: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USDA crop estimates in November &amp; January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Changes in “Spec” positions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Development of South American soybean crops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Chinese import demand</a:t>
            </a:r>
          </a:p>
          <a:p>
            <a:pPr marL="800100" lvl="1" indent="-342900">
              <a:buFontTx/>
              <a:buChar char="-"/>
            </a:pPr>
            <a:r>
              <a:rPr lang="en-US" sz="2000" b="1" dirty="0" smtClean="0"/>
              <a:t>Soyoil price strength</a:t>
            </a:r>
          </a:p>
          <a:p>
            <a:pPr marL="800100" lvl="1" indent="-342900">
              <a:buFontTx/>
              <a:buChar char="-"/>
            </a:pPr>
            <a:endParaRPr lang="en-US" sz="2000" b="1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10/27/2016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Advanced Economic Solutions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D82FC-868D-4697-A713-4908B96ED6BC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828800" y="6429981"/>
            <a:ext cx="324903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Source: CME, AES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2064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77609"/>
            <a:ext cx="9144000" cy="17181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Outlook for Feed Grain / Oilseed Markets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87477"/>
          </a:xfrm>
        </p:spPr>
        <p:txBody>
          <a:bodyPr>
            <a:normAutofit fontScale="85000" lnSpcReduction="20000"/>
          </a:bodyPr>
          <a:lstStyle/>
          <a:p>
            <a:r>
              <a:rPr lang="en-US" sz="3200" b="1" dirty="0" smtClean="0"/>
              <a:t>Presented to the National Chicken Council</a:t>
            </a:r>
          </a:p>
          <a:p>
            <a:r>
              <a:rPr lang="en-US" sz="3200" b="1" dirty="0" smtClean="0"/>
              <a:t>October 27, 2016</a:t>
            </a:r>
          </a:p>
          <a:p>
            <a:endParaRPr lang="en-US" sz="3200" b="1" dirty="0"/>
          </a:p>
          <a:p>
            <a:r>
              <a:rPr lang="en-US" sz="3200" b="1" dirty="0" smtClean="0"/>
              <a:t>Bill Lapp</a:t>
            </a:r>
          </a:p>
          <a:p>
            <a:r>
              <a:rPr lang="en-US" sz="3200" b="1" dirty="0" smtClean="0"/>
              <a:t>Advanced Economic Solutions</a:t>
            </a:r>
          </a:p>
          <a:p>
            <a:r>
              <a:rPr lang="en-US" sz="3200" b="1" dirty="0" smtClean="0"/>
              <a:t>Omaha, NE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4931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607</Words>
  <Application>Microsoft Office PowerPoint</Application>
  <PresentationFormat>Custom</PresentationFormat>
  <Paragraphs>136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Outlook for Feed Grain / Oilseed Markets</vt:lpstr>
      <vt:lpstr>PowerPoint Presentation</vt:lpstr>
      <vt:lpstr>Key Market Drivers: - Value of US dollar</vt:lpstr>
      <vt:lpstr>Key Market Drivers: - Favorable growing conditions / higher yields</vt:lpstr>
      <vt:lpstr>Key Market Drivers: - Record Sept 1 Supplies of Corn/Soybeans/Wheat</vt:lpstr>
      <vt:lpstr>Key Market Drivers: - Speculator (“Managed Money”) Participation</vt:lpstr>
      <vt:lpstr>Key Market Drivers: - USDA Upcoming Crop Reports</vt:lpstr>
      <vt:lpstr>Key Market Drivers: - Slowing growth in ethanol usage of corn</vt:lpstr>
      <vt:lpstr>Key Market Drivers: - Corn exports rising to 9 year high </vt:lpstr>
      <vt:lpstr>Key Market Drivers: - Corn Stocks-Use to Remain near 12-13%</vt:lpstr>
      <vt:lpstr>Corn Futures Prices: 2012-Present</vt:lpstr>
      <vt:lpstr>Key Market Drivers: - China Dominates World Soybean Trade</vt:lpstr>
      <vt:lpstr>Key Market Drivers: - Soybean Stocks-Use Rising to 10-year High</vt:lpstr>
      <vt:lpstr>Key Market Drivers: - Soybean price dictate direction of soymeal prices</vt:lpstr>
      <vt:lpstr>Soymeal Futures Prices: 2012-Present</vt:lpstr>
      <vt:lpstr>Outlook for Feed Grain / Oilseed Markets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Outlook for Feed Grain / Oilseed Markets</dc:title>
  <dc:creator>Bill Lapp</dc:creator>
  <cp:lastModifiedBy>Maggie Ernst</cp:lastModifiedBy>
  <cp:revision>15</cp:revision>
  <dcterms:created xsi:type="dcterms:W3CDTF">2016-10-24T15:00:30Z</dcterms:created>
  <dcterms:modified xsi:type="dcterms:W3CDTF">2016-10-31T13:21:12Z</dcterms:modified>
</cp:coreProperties>
</file>